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4"/>
    <p:sldMasterId id="2147483842" r:id="rId5"/>
  </p:sldMasterIdLst>
  <p:notesMasterIdLst>
    <p:notesMasterId r:id="rId20"/>
  </p:notesMasterIdLst>
  <p:sldIdLst>
    <p:sldId id="267" r:id="rId6"/>
    <p:sldId id="257" r:id="rId7"/>
    <p:sldId id="271" r:id="rId8"/>
    <p:sldId id="258" r:id="rId9"/>
    <p:sldId id="272" r:id="rId10"/>
    <p:sldId id="259" r:id="rId11"/>
    <p:sldId id="273" r:id="rId12"/>
    <p:sldId id="260" r:id="rId13"/>
    <p:sldId id="264" r:id="rId14"/>
    <p:sldId id="266" r:id="rId15"/>
    <p:sldId id="268" r:id="rId16"/>
    <p:sldId id="274" r:id="rId17"/>
    <p:sldId id="261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59" autoAdjust="0"/>
  </p:normalViewPr>
  <p:slideViewPr>
    <p:cSldViewPr>
      <p:cViewPr varScale="1">
        <p:scale>
          <a:sx n="61" d="100"/>
          <a:sy n="61" d="100"/>
        </p:scale>
        <p:origin x="7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DC8C9DB-5697-4745-A050-C2E4DED032AA}" type="datetimeFigureOut">
              <a:rPr lang="en-GB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A9E6FE-5E2F-4B08-ABC7-50425FA9B8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Each teacher to introduce themselves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6E1BDE-5B4E-4B95-977B-E52C566DF7F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K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F90B006-6336-4BFB-9E8A-F5653EF957F7}" type="slidenum">
              <a:rPr lang="en-GB" altLang="en-US">
                <a:latin typeface="Trebuchet MS" panose="020B0603020202020204" pitchFamily="34" charset="0"/>
              </a:rPr>
              <a:pPr/>
              <a:t>11</a:t>
            </a:fld>
            <a:endParaRPr lang="en-GB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20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Monday</a:t>
            </a:r>
            <a:r>
              <a:rPr lang="en-GB" baseline="0" dirty="0" smtClean="0"/>
              <a:t> - Monday</a:t>
            </a:r>
            <a:endParaRPr lang="en-GB" dirty="0" smtClean="0"/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B10D8A-48C2-4B79-88B5-F5D62D2C6E8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9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D</a:t>
            </a:r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B10D8A-48C2-4B79-88B5-F5D62D2C6E8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Lots</a:t>
            </a:r>
            <a:r>
              <a:rPr lang="en-GB" altLang="en-US" baseline="0" dirty="0" smtClean="0">
                <a:latin typeface="Times" panose="02020603050405020304" pitchFamily="18" charset="0"/>
                <a:ea typeface="ＭＳ Ｐゴシック" panose="020B0600070205080204" pitchFamily="34" charset="-128"/>
              </a:rPr>
              <a:t> of jumpers and cardigans left with no name.</a:t>
            </a:r>
            <a:endParaRPr lang="en-GB" altLang="en-US" dirty="0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CEC3345-15D6-487F-B81F-0DA0BFE71ED3}" type="slidenum">
              <a:rPr lang="en-GB" altLang="en-US">
                <a:latin typeface="Trebuchet MS" panose="020B0603020202020204" pitchFamily="34" charset="0"/>
              </a:rPr>
              <a:pPr/>
              <a:t>3</a:t>
            </a:fld>
            <a:endParaRPr lang="en-GB" altLang="en-U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4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L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Explain revision of sounds from P1 – middle blends.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Word walls from RWI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Writing based on personal experience – diaries and functional writing – posters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3266A7-58E6-4C19-907C-BAD4ECBC81A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L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Explain revision of sounds from P1 – middle blends.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Word walls from RWI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Writing based on personal experience – diaries and functional writing – posters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3266A7-58E6-4C19-907C-BAD4ECBC81A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5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K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Explain about MUMP and resources used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Talk about examples of games used to consolidate skills and use these in a practical and real experience 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Interdisciplinary links – shopping and money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BF3D88-9421-405C-9928-E79AD2FBE06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K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Explain about MUMP and resources used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Talk about examples of games used to consolidate skills and use these in a practical and real experience 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Interdisciplinary links – shopping and money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BF3D88-9421-405C-9928-E79AD2FBE06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50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D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Using a working wall to find out about what they know already and what type of things they would like to know about.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The children have the opportunity to lead the learning.</a:t>
            </a:r>
          </a:p>
          <a:p>
            <a:pPr>
              <a:spcBef>
                <a:spcPct val="0"/>
              </a:spcBef>
            </a:pPr>
            <a:r>
              <a:rPr lang="en-GB" dirty="0" smtClean="0"/>
              <a:t>The topics are flexible to allow us to explore current affairs or things which the children show an interest in.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D2B76E-B255-498E-BC63-58C61648955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9E6FE-5E2F-4B08-ABC7-50425FA9B89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37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9E6FE-5E2F-4B08-ABC7-50425FA9B89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57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9DF739B-CE8B-4036-80A7-365249BD58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233797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17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70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08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845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23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67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94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57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9DF739B-CE8B-4036-80A7-365249BD58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328542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07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7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3DC0DA-8E0C-46B5-999A-C077E47A9F12}" type="datetimeFigureOut">
              <a:rPr lang="en-GB" smtClean="0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23C67-C00C-475B-9D14-0663CBB627D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9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9373162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9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8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13ACDC-884E-4641-B068-7564EE9297A0}" type="datetimeFigureOut">
              <a:rPr lang="en-GB" smtClean="0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93B86-0EC0-46D4-A5EC-2394F14E8DB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75757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F0E84-8754-4C20-9BB6-5E41AE460620}" type="datetimeFigureOut">
              <a:rPr lang="en-GB" smtClean="0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5B0EF-093F-4BAB-B756-F1D56B3FF9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5" name="Group 9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823518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7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7F0FA-BA25-4ED0-B5B2-4E7F643685A0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041EB-D1D2-4961-9518-F7426533899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281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66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403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33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3DC0DA-8E0C-46B5-999A-C077E47A9F12}" type="datetimeFigureOut">
              <a:rPr lang="en-GB" smtClean="0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23C67-C00C-475B-9D14-0663CBB627D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9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920452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33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32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11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80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0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22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23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13ACDC-884E-4641-B068-7564EE9297A0}" type="datetimeFigureOut">
              <a:rPr lang="en-GB" smtClean="0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93B86-0EC0-46D4-A5EC-2394F14E8DB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1353056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F0E84-8754-4C20-9BB6-5E41AE460620}" type="datetimeFigureOut">
              <a:rPr lang="en-GB" smtClean="0"/>
              <a:pPr>
                <a:defRPr/>
              </a:pPr>
              <a:t>21/09/2021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5B0EF-093F-4BAB-B756-F1D56B3FF97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5" name="Group 9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4953000" y="0"/>
              <a:ext cx="4191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143" descr="C:\Documents and Settings\walterl\Local Settings\Temporary Internet Files\Content.IE5\8QFQOUW9\MPj04394690000[1]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63886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492404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841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7F0FA-BA25-4ED0-B5B2-4E7F643685A0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041EB-D1D2-4961-9518-F7426533899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218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68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D633869-7B06-46F6-B805-B6EC0D8986A4}" type="datetimeFigureOut">
              <a:rPr lang="en-GB" smtClean="0"/>
              <a:pPr>
                <a:defRPr/>
              </a:pPr>
              <a:t>21/09/2021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937975A-6850-4525-9C5E-FAEACF805FC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8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assoonCRInfant" panose="00000400000000000000" pitchFamily="2" charset="0"/>
              </a:rPr>
              <a:t>Welcome to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SassoonCRInfant" pitchFamily="2" charset="0"/>
              </a:rPr>
              <a:t>Rosewell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assoonCRInfant" pitchFamily="2" charset="0"/>
              </a:rPr>
              <a:t> Primary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SassoonCR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94" y="1844824"/>
            <a:ext cx="7773339" cy="3424107"/>
          </a:xfrm>
        </p:spPr>
        <p:txBody>
          <a:bodyPr/>
          <a:lstStyle/>
          <a:p>
            <a:pPr marL="0" lvl="0" indent="0" algn="ctr">
              <a:buClr>
                <a:prstClr val="black"/>
              </a:buClr>
              <a:buNone/>
              <a:defRPr/>
            </a:pPr>
            <a:r>
              <a:rPr lang="en-US" sz="2200" b="1" dirty="0" smtClean="0">
                <a:solidFill>
                  <a:prstClr val="white">
                    <a:lumMod val="50000"/>
                  </a:prstClr>
                </a:solidFill>
                <a:latin typeface="SassoonCRInfantMedium" pitchFamily="2" charset="0"/>
              </a:rPr>
              <a:t>22</a:t>
            </a:r>
            <a:r>
              <a:rPr lang="en-US" sz="2200" b="1" baseline="30000" dirty="0" smtClean="0">
                <a:solidFill>
                  <a:prstClr val="white">
                    <a:lumMod val="50000"/>
                  </a:prstClr>
                </a:solidFill>
                <a:latin typeface="SassoonCRInfantMedium" pitchFamily="2" charset="0"/>
              </a:rPr>
              <a:t>nd</a:t>
            </a:r>
            <a:r>
              <a:rPr lang="en-US" sz="2200" b="1" dirty="0" smtClean="0">
                <a:solidFill>
                  <a:prstClr val="white">
                    <a:lumMod val="50000"/>
                  </a:prstClr>
                </a:solidFill>
                <a:latin typeface="SassoonCRInfantMedium" pitchFamily="2" charset="0"/>
              </a:rPr>
              <a:t> September 2021</a:t>
            </a:r>
            <a:endParaRPr lang="en-US" sz="2200" b="1" dirty="0">
              <a:solidFill>
                <a:prstClr val="white">
                  <a:lumMod val="50000"/>
                </a:prstClr>
              </a:solidFill>
              <a:latin typeface="SassoonCRInfantMedium" pitchFamily="2" charset="0"/>
            </a:endParaRPr>
          </a:p>
          <a:p>
            <a:endParaRPr lang="en-GB" dirty="0"/>
          </a:p>
        </p:txBody>
      </p:sp>
      <p:pic>
        <p:nvPicPr>
          <p:cNvPr id="1026" name="Picture 2" descr="https://pbs.twimg.com/profile_banners/2752880158/1521828097/600x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7" y="3068960"/>
            <a:ext cx="7393763" cy="256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124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SassoonCRInfant" pitchFamily="2" charset="0"/>
              </a:rPr>
              <a:t>Parental Engagement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SassoonCR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 smtClean="0">
                <a:latin typeface="SassoonCRInfant" pitchFamily="2" charset="0"/>
              </a:rPr>
              <a:t>Online Learning Journals – your contributions are very valuable and appreciated</a:t>
            </a:r>
          </a:p>
          <a:p>
            <a:endParaRPr lang="en-GB" altLang="en-US" dirty="0" smtClean="0">
              <a:latin typeface="SassoonCRInfant" pitchFamily="2" charset="0"/>
            </a:endParaRPr>
          </a:p>
          <a:p>
            <a:r>
              <a:rPr lang="en-GB" altLang="en-US" dirty="0" smtClean="0">
                <a:latin typeface="SassoonCRInfant" pitchFamily="2" charset="0"/>
              </a:rPr>
              <a:t>Friday </a:t>
            </a:r>
            <a:r>
              <a:rPr lang="en-GB" altLang="en-US" dirty="0" smtClean="0">
                <a:latin typeface="SassoonCRInfant" pitchFamily="2" charset="0"/>
              </a:rPr>
              <a:t>Feedback and </a:t>
            </a:r>
            <a:r>
              <a:rPr lang="en-GB" altLang="en-US" dirty="0" smtClean="0">
                <a:latin typeface="SassoonCRInfant" pitchFamily="2" charset="0"/>
              </a:rPr>
              <a:t>Twitter</a:t>
            </a:r>
            <a:endParaRPr lang="en-GB" dirty="0" smtClean="0">
              <a:latin typeface="SassoonCRInfant" pitchFamily="2" charset="0"/>
            </a:endParaRPr>
          </a:p>
          <a:p>
            <a:endParaRPr lang="en-GB" dirty="0" smtClean="0">
              <a:latin typeface="SassoonCRInfant" pitchFamily="2" charset="0"/>
            </a:endParaRPr>
          </a:p>
          <a:p>
            <a:r>
              <a:rPr lang="en-GB" dirty="0" smtClean="0">
                <a:latin typeface="SassoonCRInfant" pitchFamily="2" charset="0"/>
              </a:rPr>
              <a:t>Termly </a:t>
            </a:r>
            <a:r>
              <a:rPr lang="en-GB" dirty="0">
                <a:latin typeface="SassoonCRInfant" pitchFamily="2" charset="0"/>
              </a:rPr>
              <a:t>Overviews to share our learning</a:t>
            </a:r>
          </a:p>
          <a:p>
            <a:endParaRPr lang="en-GB" dirty="0" smtClean="0">
              <a:latin typeface="SassoonCRInfant" pitchFamily="2" charset="0"/>
            </a:endParaRPr>
          </a:p>
          <a:p>
            <a:pPr>
              <a:buNone/>
            </a:pPr>
            <a:endParaRPr lang="en-GB" dirty="0">
              <a:latin typeface="SassoonCRInfan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latin typeface="SassoonCRInfant" panose="00000400000000000000" pitchFamily="2" charset="0"/>
              </a:rPr>
              <a:t>Online Learning Journals </a:t>
            </a:r>
            <a:endParaRPr lang="en-US" altLang="en-US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latin typeface="SassoonCRInfant" panose="00000400000000000000" pitchFamily="2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187450" y="2420938"/>
            <a:ext cx="6799263" cy="3444875"/>
          </a:xfrm>
        </p:spPr>
        <p:txBody>
          <a:bodyPr>
            <a:normAutofit lnSpcReduction="10000"/>
          </a:bodyPr>
          <a:lstStyle/>
          <a:p>
            <a:r>
              <a:rPr lang="en-GB" altLang="en-US" sz="2800" dirty="0" smtClean="0">
                <a:latin typeface="SassoonCRInfant" panose="00000400000000000000" pitchFamily="2" charset="0"/>
              </a:rPr>
              <a:t>Shared regularly </a:t>
            </a:r>
          </a:p>
          <a:p>
            <a:r>
              <a:rPr lang="en-GB" altLang="en-US" sz="2800" dirty="0" smtClean="0">
                <a:latin typeface="SassoonCRInfant" panose="00000400000000000000" pitchFamily="2" charset="0"/>
              </a:rPr>
              <a:t>Targets and Next Steps set  </a:t>
            </a:r>
          </a:p>
          <a:p>
            <a:r>
              <a:rPr lang="en-GB" altLang="en-US" sz="2800" dirty="0" smtClean="0">
                <a:latin typeface="SassoonCRInfant" panose="00000400000000000000" pitchFamily="2" charset="0"/>
              </a:rPr>
              <a:t>Learning as well as Wider Achievement – you are encouraged to share these with us too!</a:t>
            </a:r>
          </a:p>
          <a:p>
            <a:r>
              <a:rPr lang="en-GB" altLang="en-US" sz="2800" dirty="0" smtClean="0">
                <a:latin typeface="SassoonCRInfant" panose="00000400000000000000" pitchFamily="2" charset="0"/>
              </a:rPr>
              <a:t>Ongoing assessment – brief end of year report</a:t>
            </a:r>
            <a:endParaRPr lang="en-US" altLang="en-US" sz="2800" dirty="0" smtClean="0">
              <a:latin typeface="SassoonCRInfan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4" y="836712"/>
            <a:ext cx="6798734" cy="130386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Home Learning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SassoonCRInfant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436" y="2420888"/>
            <a:ext cx="7499591" cy="396320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Home learning posted on Google Classroom every week</a:t>
            </a:r>
            <a:r>
              <a:rPr lang="en-US" sz="2000" dirty="0" smtClean="0">
                <a:solidFill>
                  <a:schemeClr val="tx1"/>
                </a:solidFill>
                <a:latin typeface="SassoonCRInfantMedium" pitchFamily="2" charset="0"/>
              </a:rPr>
              <a:t>.</a:t>
            </a:r>
          </a:p>
          <a:p>
            <a:pPr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Google Classroom to be accessed via Google Workspace – contact school via email with any issues.</a:t>
            </a:r>
          </a:p>
          <a:p>
            <a:pPr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800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4" y="836712"/>
            <a:ext cx="6798734" cy="130386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Home Learning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SassoonCRInfant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436" y="2420888"/>
            <a:ext cx="7499591" cy="3963201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u="sng" dirty="0" smtClean="0">
                <a:solidFill>
                  <a:schemeClr val="tx1"/>
                </a:solidFill>
                <a:latin typeface="SassoonCRInfantMedium" pitchFamily="2" charset="0"/>
              </a:rPr>
              <a:t>Reading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SassoonCRInfantMedium" pitchFamily="2" charset="0"/>
              </a:rPr>
              <a:t>Library Books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SassoonCRInfantMedium" pitchFamily="2" charset="0"/>
              </a:rPr>
              <a:t>Bug Club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SassoonCRInfantMedium" pitchFamily="2" charset="0"/>
              </a:rPr>
              <a:t>We encourage children to aim for at least 20 minutes reading each evening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u="sng" dirty="0" smtClean="0">
                <a:solidFill>
                  <a:schemeClr val="tx1"/>
                </a:solidFill>
                <a:latin typeface="SassoonCRInfantMedium" pitchFamily="2" charset="0"/>
              </a:rPr>
              <a:t>Spelling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SassoonCRInfantMedium" pitchFamily="2" charset="0"/>
              </a:rPr>
              <a:t>Active spelling tasks – linked to sounds and spelling patterns being taught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000" b="1" u="sng" dirty="0">
                <a:solidFill>
                  <a:schemeClr val="tx1"/>
                </a:solidFill>
                <a:latin typeface="SassoonCRInfantMedium" pitchFamily="2" charset="0"/>
              </a:rPr>
              <a:t>Numeracy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SassoonCRInfantMedium" pitchFamily="2" charset="0"/>
              </a:rPr>
              <a:t>Various numeracy </a:t>
            </a:r>
            <a:r>
              <a:rPr lang="en-US" sz="2000" dirty="0" smtClean="0">
                <a:solidFill>
                  <a:schemeClr val="tx1"/>
                </a:solidFill>
                <a:latin typeface="SassoonCRInfantMedium" pitchFamily="2" charset="0"/>
              </a:rPr>
              <a:t>tasks </a:t>
            </a:r>
            <a:r>
              <a:rPr lang="en-US" sz="2000" dirty="0" smtClean="0">
                <a:solidFill>
                  <a:schemeClr val="tx1"/>
                </a:solidFill>
                <a:latin typeface="SassoonCRInfantMedium" pitchFamily="2" charset="0"/>
              </a:rPr>
              <a:t>using </a:t>
            </a:r>
            <a:r>
              <a:rPr lang="en-US" sz="2000" dirty="0" err="1" smtClean="0">
                <a:solidFill>
                  <a:schemeClr val="tx1"/>
                </a:solidFill>
                <a:latin typeface="SassoonCRInfantMedium" pitchFamily="2" charset="0"/>
              </a:rPr>
              <a:t>Sumdog</a:t>
            </a:r>
            <a:r>
              <a:rPr lang="en-US" sz="2000" dirty="0" smtClean="0">
                <a:solidFill>
                  <a:schemeClr val="tx1"/>
                </a:solidFill>
                <a:latin typeface="SassoonCRInfantMedium" pitchFamily="2" charset="0"/>
              </a:rPr>
              <a:t> or Education City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000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dirty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  <a:ea typeface="+mj-ea"/>
                <a:cs typeface="+mj-cs"/>
              </a:rPr>
              <a:t>Thank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  <a:ea typeface="+mj-ea"/>
                <a:cs typeface="+mj-cs"/>
              </a:rPr>
              <a:t>You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40036"/>
            <a:ext cx="2311514" cy="25779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8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Miss Ormsby and </a:t>
            </a:r>
            <a:r>
              <a:rPr lang="en-US" dirty="0" err="1">
                <a:solidFill>
                  <a:schemeClr val="tx1"/>
                </a:solidFill>
                <a:latin typeface="SassoonCRInfantMedium" pitchFamily="2" charset="0"/>
              </a:rPr>
              <a:t>Mrs</a:t>
            </a:r>
            <a:r>
              <a:rPr lang="en-US" dirty="0">
                <a:solidFill>
                  <a:schemeClr val="tx1"/>
                </a:solidFill>
                <a:latin typeface="SassoonCRInfantMedium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Bernard P3/2</a:t>
            </a:r>
            <a:r>
              <a:rPr lang="en-US" dirty="0">
                <a:solidFill>
                  <a:schemeClr val="tx1"/>
                </a:solidFill>
                <a:latin typeface="SassoonCRInfantMedium" pitchFamily="2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SassoonCRInfantMedium" pitchFamily="2" charset="0"/>
              </a:rPr>
            </a:b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75656" y="2708920"/>
            <a:ext cx="2664296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716016" y="2708920"/>
            <a:ext cx="2664296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397" t="21976" r="12625" b="12094"/>
          <a:stretch/>
        </p:blipFill>
        <p:spPr>
          <a:xfrm>
            <a:off x="1475656" y="3122966"/>
            <a:ext cx="2664296" cy="1998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30320" r="42650" b="17667"/>
          <a:stretch/>
        </p:blipFill>
        <p:spPr>
          <a:xfrm rot="5400000">
            <a:off x="4860032" y="2960948"/>
            <a:ext cx="2376264" cy="26642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latin typeface="SassoonCRInfant" panose="00000400000000000000" pitchFamily="2" charset="0"/>
              </a:rPr>
              <a:t>Practical Points</a:t>
            </a:r>
          </a:p>
        </p:txBody>
      </p:sp>
      <p:sp>
        <p:nvSpPr>
          <p:cNvPr id="35843" name="Vertical Text Placeholder 7"/>
          <p:cNvSpPr>
            <a:spLocks noGrp="1"/>
          </p:cNvSpPr>
          <p:nvPr>
            <p:ph idx="1"/>
          </p:nvPr>
        </p:nvSpPr>
        <p:spPr>
          <a:xfrm>
            <a:off x="-323850" y="2257425"/>
            <a:ext cx="7920038" cy="411480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Tx/>
              <a:buNone/>
            </a:pPr>
            <a:endParaRPr lang="en-GB" altLang="en-US" sz="2000" dirty="0" smtClean="0">
              <a:latin typeface="SassoonCRInfant" panose="00000400000000000000" pitchFamily="2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GB" altLang="en-US" sz="2800" dirty="0" smtClean="0">
                <a:latin typeface="SassoonCRInfant" panose="00000400000000000000" pitchFamily="2" charset="0"/>
              </a:rPr>
              <a:t>Encourage your child to be independent </a:t>
            </a:r>
            <a:r>
              <a:rPr lang="en-GB" altLang="en-US" sz="2800" dirty="0" err="1" smtClean="0">
                <a:latin typeface="SassoonCRInfant" panose="00000400000000000000" pitchFamily="2" charset="0"/>
              </a:rPr>
              <a:t>eg</a:t>
            </a:r>
            <a:r>
              <a:rPr lang="en-GB" altLang="en-US" sz="2800" dirty="0" smtClean="0">
                <a:latin typeface="SassoonCRInfant" panose="00000400000000000000" pitchFamily="2" charset="0"/>
              </a:rPr>
              <a:t>. Packing/unpacking own bag, handing over letters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2800" dirty="0" smtClean="0">
                <a:latin typeface="SassoonCRInfant" panose="00000400000000000000" pitchFamily="2" charset="0"/>
              </a:rPr>
              <a:t>Indoor shoes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2800" dirty="0" smtClean="0">
                <a:latin typeface="SassoonCRInfant" panose="00000400000000000000" pitchFamily="2" charset="0"/>
              </a:rPr>
              <a:t>Regular handwashing throughout the </a:t>
            </a:r>
            <a:r>
              <a:rPr lang="en-GB" altLang="en-US" sz="2800" dirty="0" smtClean="0">
                <a:latin typeface="SassoonCRInfant" panose="00000400000000000000" pitchFamily="2" charset="0"/>
              </a:rPr>
              <a:t>day</a:t>
            </a:r>
          </a:p>
          <a:p>
            <a:pPr lvl="2" eaLnBrk="1" hangingPunct="1">
              <a:lnSpc>
                <a:spcPct val="90000"/>
              </a:lnSpc>
            </a:pPr>
            <a:r>
              <a:rPr lang="en-GB" altLang="en-US" sz="2800" dirty="0" smtClean="0">
                <a:latin typeface="SassoonCRInfant" panose="00000400000000000000" pitchFamily="2" charset="0"/>
              </a:rPr>
              <a:t>Label everything!</a:t>
            </a:r>
            <a:endParaRPr lang="en-GB" altLang="en-US" sz="2800" dirty="0" smtClean="0">
              <a:latin typeface="SassoonCRInfant" panose="00000400000000000000" pitchFamily="2" charset="0"/>
            </a:endParaRPr>
          </a:p>
          <a:p>
            <a:pPr lvl="2" eaLnBrk="1" hangingPunct="1">
              <a:lnSpc>
                <a:spcPct val="90000"/>
              </a:lnSpc>
            </a:pPr>
            <a:endParaRPr lang="en-GB" altLang="en-US" sz="2800" dirty="0" smtClean="0">
              <a:latin typeface="SassoonCRInfant" panose="00000400000000000000" pitchFamily="2" charset="0"/>
            </a:endParaRPr>
          </a:p>
          <a:p>
            <a:pPr lvl="2" eaLnBrk="1" hangingPunct="1">
              <a:lnSpc>
                <a:spcPct val="90000"/>
              </a:lnSpc>
            </a:pPr>
            <a:endParaRPr lang="en-GB" altLang="en-US" sz="2800" dirty="0" smtClean="0">
              <a:latin typeface="SassoonCRInfant" panose="00000400000000000000" pitchFamily="2" charset="0"/>
            </a:endParaRP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49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764704"/>
            <a:ext cx="6798734" cy="130386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Literacy at First Level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SassoonCRInfant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55252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  <a:latin typeface="SassoonCRInfantMedium" pitchFamily="2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Phonics </a:t>
            </a:r>
            <a:r>
              <a:rPr lang="en-US" dirty="0">
                <a:solidFill>
                  <a:schemeClr val="tx1"/>
                </a:solidFill>
                <a:latin typeface="SassoonCRInfantMedium" pitchFamily="2" charset="0"/>
              </a:rPr>
              <a:t>and Spelling linked to Read Write Inc.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SassoonCRInfantMedium" pitchFamily="2" charset="0"/>
              </a:rPr>
              <a:t>Weekly opportunities for extended writing lessons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SassoonCRInfantMedium" pitchFamily="2" charset="0"/>
              </a:rPr>
              <a:t>Opportunities for Book/Author studies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SassoonCRInfantMedium" pitchFamily="2" charset="0"/>
              </a:rPr>
              <a:t>Handwriting lessons – correct letter </a:t>
            </a:r>
            <a:r>
              <a:rPr lang="en-US" sz="2400" dirty="0" smtClean="0">
                <a:solidFill>
                  <a:schemeClr val="tx1"/>
                </a:solidFill>
                <a:latin typeface="SassoonCRInfantMedium" pitchFamily="2" charset="0"/>
              </a:rPr>
              <a:t>formation and opportunity to </a:t>
            </a:r>
            <a:r>
              <a:rPr lang="en-US" sz="2400" dirty="0" err="1" smtClean="0">
                <a:solidFill>
                  <a:schemeClr val="tx1"/>
                </a:solidFill>
                <a:latin typeface="SassoonCRInfantMedium" pitchFamily="2" charset="0"/>
              </a:rPr>
              <a:t>practise</a:t>
            </a:r>
            <a:r>
              <a:rPr lang="en-US" sz="2400" dirty="0" smtClean="0">
                <a:solidFill>
                  <a:schemeClr val="tx1"/>
                </a:solidFill>
                <a:latin typeface="SassoonCRInfantMedium" pitchFamily="2" charset="0"/>
              </a:rPr>
              <a:t> cursive writing.</a:t>
            </a:r>
            <a:endParaRPr lang="en-US" sz="2400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SassoonCRInfantMedium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764704"/>
            <a:ext cx="6798734" cy="130386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Literacy at First Level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SassoonCRInfant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55252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SassoonCRInfantMedium" pitchFamily="2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  <a:latin typeface="SassoonCRInfantMedium" pitchFamily="2" charset="0"/>
              </a:rPr>
              <a:t>Group </a:t>
            </a:r>
            <a:r>
              <a:rPr lang="en-GB" dirty="0">
                <a:solidFill>
                  <a:schemeClr val="tx1"/>
                </a:solidFill>
                <a:latin typeface="SassoonCRInfantMedium" pitchFamily="2" charset="0"/>
              </a:rPr>
              <a:t>Readers – developing reading skills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CRInfantMedium" pitchFamily="2" charset="0"/>
              </a:rPr>
              <a:t>Rosewell Tricky Words </a:t>
            </a:r>
            <a:r>
              <a:rPr lang="en-GB" dirty="0" smtClean="0">
                <a:solidFill>
                  <a:schemeClr val="tx1"/>
                </a:solidFill>
                <a:latin typeface="SassoonCRInfantMedium" pitchFamily="2" charset="0"/>
              </a:rPr>
              <a:t>Lists</a:t>
            </a:r>
            <a:endParaRPr lang="en-GB" dirty="0">
              <a:solidFill>
                <a:schemeClr val="tx1"/>
              </a:solidFill>
              <a:latin typeface="SassoonCRInfantMedium" pitchFamily="2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CRInfantMedium" pitchFamily="2" charset="0"/>
              </a:rPr>
              <a:t>Grammar taught through reading and writing and as a stand alone when required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SassoonCRInfantMedium" pitchFamily="2" charset="0"/>
              </a:rPr>
              <a:t>Writing linked to IDL </a:t>
            </a:r>
            <a:r>
              <a:rPr lang="en-GB" dirty="0" smtClean="0">
                <a:solidFill>
                  <a:schemeClr val="tx1"/>
                </a:solidFill>
                <a:latin typeface="SassoonCRInfantMedium" pitchFamily="2" charset="0"/>
              </a:rPr>
              <a:t>(Our Bodies) and </a:t>
            </a:r>
            <a:r>
              <a:rPr lang="en-GB" dirty="0">
                <a:solidFill>
                  <a:schemeClr val="tx1"/>
                </a:solidFill>
                <a:latin typeface="SassoonCRInfantMedium" pitchFamily="2" charset="0"/>
              </a:rPr>
              <a:t>stand alone </a:t>
            </a:r>
            <a:r>
              <a:rPr lang="en-GB" dirty="0" smtClean="0">
                <a:solidFill>
                  <a:schemeClr val="tx1"/>
                </a:solidFill>
                <a:latin typeface="SassoonCRInfantMedium" pitchFamily="2" charset="0"/>
              </a:rPr>
              <a:t>genre (Reports)</a:t>
            </a:r>
            <a:endParaRPr lang="en-GB" dirty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  <a:latin typeface="SassoonCRInfant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01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Numeracy &amp;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Maths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 at First Level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SassoonCRInfant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Following MUMP Progressions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Taught through practical application (SEAL) and activities as well as written tasks, games and ICT activities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Talking about how they got an answer/ strategies used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Numeracy &amp;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Maths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 at First Level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SassoonCRInfant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Links to our IDL work –e.g. money and shops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Basic </a:t>
            </a:r>
            <a:r>
              <a:rPr lang="en-US" dirty="0" err="1" smtClean="0">
                <a:solidFill>
                  <a:schemeClr val="tx1"/>
                </a:solidFill>
                <a:latin typeface="SassoonCRInfantMedium" pitchFamily="2" charset="0"/>
              </a:rPr>
              <a:t>Maths</a:t>
            </a: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 Facts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  <a:latin typeface="SassoonCRInfantMedium" pitchFamily="2" charset="0"/>
              </a:rPr>
              <a:t>Sumdog</a:t>
            </a: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 - online</a:t>
            </a:r>
            <a:endParaRPr lang="en-US" dirty="0">
              <a:solidFill>
                <a:schemeClr val="tx1"/>
              </a:solidFill>
              <a:latin typeface="SassoonCRInfantMedium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  <a:latin typeface="SassoonCRInfantMedium" pitchFamily="2" charset="0"/>
              </a:rPr>
              <a:t>Maths</a:t>
            </a: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 Week Scotland – a focus for the whole school </a:t>
            </a:r>
            <a:r>
              <a:rPr lang="en-US" dirty="0" err="1" smtClean="0">
                <a:solidFill>
                  <a:schemeClr val="tx1"/>
                </a:solidFill>
                <a:latin typeface="SassoonCRInfantMedium" pitchFamily="2" charset="0"/>
              </a:rPr>
              <a:t>eg</a:t>
            </a: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 numeracy and </a:t>
            </a:r>
            <a:r>
              <a:rPr lang="en-US" dirty="0" err="1" smtClean="0">
                <a:solidFill>
                  <a:schemeClr val="tx1"/>
                </a:solidFill>
                <a:latin typeface="SassoonCRInfantMedium" pitchFamily="2" charset="0"/>
              </a:rPr>
              <a:t>maths</a:t>
            </a: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 linked to a story.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031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IDL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(Interdisciplinary Learning) 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at First Level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SassoonCRInfant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May have a main focus of Social Subjects or Science </a:t>
            </a:r>
            <a:r>
              <a:rPr lang="en-US" dirty="0" err="1" smtClean="0">
                <a:solidFill>
                  <a:schemeClr val="tx1"/>
                </a:solidFill>
                <a:latin typeface="SassoonCRInfantMedium" pitchFamily="2" charset="0"/>
              </a:rPr>
              <a:t>e.g</a:t>
            </a: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 Our Body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Links to Outdoor Learning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Links multiple curricular areas for breadth of coverage and application </a:t>
            </a:r>
            <a:r>
              <a:rPr lang="en-US" dirty="0" err="1" smtClean="0">
                <a:solidFill>
                  <a:schemeClr val="tx1"/>
                </a:solidFill>
                <a:latin typeface="SassoonCRInfantMedium" pitchFamily="2" charset="0"/>
              </a:rPr>
              <a:t>eg</a:t>
            </a:r>
            <a:r>
              <a:rPr lang="en-US" dirty="0" smtClean="0">
                <a:solidFill>
                  <a:schemeClr val="tx1"/>
                </a:solidFill>
                <a:latin typeface="SassoonCRInfantMedium" pitchFamily="2" charset="0"/>
              </a:rPr>
              <a:t> numeracy skills linked to weather</a:t>
            </a:r>
            <a:endParaRPr lang="en-US" dirty="0">
              <a:solidFill>
                <a:schemeClr val="tx1"/>
              </a:solidFill>
              <a:latin typeface="SassoonCRInfantMedium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SassoonCRInfantMedium" pitchFamily="2" charset="0"/>
              </a:rPr>
              <a:t>Health and Wellbeing 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SassoonCRInfantMediu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1916833"/>
            <a:ext cx="6798736" cy="4018300"/>
          </a:xfrm>
        </p:spPr>
        <p:txBody>
          <a:bodyPr>
            <a:normAutofit/>
          </a:bodyPr>
          <a:lstStyle/>
          <a:p>
            <a:endParaRPr lang="en-GB" dirty="0" smtClean="0">
              <a:latin typeface="SassoonCRInfantMedium" pitchFamily="2" charset="0"/>
            </a:endParaRPr>
          </a:p>
          <a:p>
            <a:r>
              <a:rPr lang="en-GB" dirty="0" smtClean="0">
                <a:latin typeface="SassoonCRInfantMedium" pitchFamily="2" charset="0"/>
              </a:rPr>
              <a:t>School values: Work Hard, Be kind, Be Confident</a:t>
            </a:r>
          </a:p>
          <a:p>
            <a:r>
              <a:rPr lang="en-GB" dirty="0" smtClean="0">
                <a:latin typeface="SassoonCRInfantMedium" pitchFamily="2" charset="0"/>
              </a:rPr>
              <a:t>School expectations: Ready, Respectful, Safe</a:t>
            </a:r>
          </a:p>
          <a:p>
            <a:r>
              <a:rPr lang="en-GB" dirty="0" smtClean="0">
                <a:latin typeface="SassoonCRInfantMedium" pitchFamily="2" charset="0"/>
              </a:rPr>
              <a:t>2 sessions of PE </a:t>
            </a:r>
            <a:r>
              <a:rPr lang="en-GB" dirty="0" smtClean="0">
                <a:latin typeface="SassoonCRInfantMedium" pitchFamily="2" charset="0"/>
              </a:rPr>
              <a:t>– Tuesday and Thursday </a:t>
            </a:r>
            <a:endParaRPr lang="en-GB" dirty="0" smtClean="0">
              <a:latin typeface="SassoonCRInfantMedium" pitchFamily="2" charset="0"/>
            </a:endParaRPr>
          </a:p>
          <a:p>
            <a:r>
              <a:rPr lang="en-GB" dirty="0" smtClean="0">
                <a:latin typeface="SassoonCRInfantMedium" pitchFamily="2" charset="0"/>
              </a:rPr>
              <a:t>Bubble Box &amp; HWB Webs</a:t>
            </a:r>
          </a:p>
          <a:p>
            <a:r>
              <a:rPr lang="en-GB" dirty="0" smtClean="0">
                <a:latin typeface="SassoonCRInfantMedium" pitchFamily="2" charset="0"/>
              </a:rPr>
              <a:t>Emotional, Physical and Social- e.g. Friendship, families and diversity</a:t>
            </a:r>
            <a:endParaRPr lang="en-GB" dirty="0">
              <a:latin typeface="SassoonCRInfantMedium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0518321E-ECA3-41F4-9F8A-1B65F67D01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518B7A8-88AF-49E7-8C9B-901C4581E1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FC71AE-BBBD-4558-B5C5-F5E81C3536DF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2295</TotalTime>
  <Words>623</Words>
  <Application>Microsoft Office PowerPoint</Application>
  <PresentationFormat>On-screen Show (4:3)</PresentationFormat>
  <Paragraphs>124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Arial</vt:lpstr>
      <vt:lpstr>Calibri</vt:lpstr>
      <vt:lpstr>Comic Sans MS</vt:lpstr>
      <vt:lpstr>Garamond</vt:lpstr>
      <vt:lpstr>SassoonCRInfant</vt:lpstr>
      <vt:lpstr>SassoonCRInfantMedium</vt:lpstr>
      <vt:lpstr>Times</vt:lpstr>
      <vt:lpstr>Trebuchet MS</vt:lpstr>
      <vt:lpstr>1_Organic</vt:lpstr>
      <vt:lpstr>Organic</vt:lpstr>
      <vt:lpstr>Welcome to Rosewell Primary</vt:lpstr>
      <vt:lpstr>Miss Ormsby and Mrs Bernard P3/2 </vt:lpstr>
      <vt:lpstr>Practical Points</vt:lpstr>
      <vt:lpstr>Literacy at First Level</vt:lpstr>
      <vt:lpstr>Literacy at First Level</vt:lpstr>
      <vt:lpstr>Numeracy &amp; Maths at First Level</vt:lpstr>
      <vt:lpstr>Numeracy &amp; Maths at First Level</vt:lpstr>
      <vt:lpstr>IDL (Interdisciplinary Learning) at First Level</vt:lpstr>
      <vt:lpstr>Health and Wellbeing </vt:lpstr>
      <vt:lpstr>Parental Engagement</vt:lpstr>
      <vt:lpstr>Online Learning Journals </vt:lpstr>
      <vt:lpstr>Home Learning</vt:lpstr>
      <vt:lpstr>Home 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Primary 2</dc:title>
  <dc:creator>Sheila</dc:creator>
  <cp:lastModifiedBy>Aileigh Ormsby</cp:lastModifiedBy>
  <cp:revision>42</cp:revision>
  <dcterms:created xsi:type="dcterms:W3CDTF">2011-09-09T17:20:25Z</dcterms:created>
  <dcterms:modified xsi:type="dcterms:W3CDTF">2021-09-21T15:09:25Z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TC300063219990</vt:lpwstr>
  </property>
</Properties>
</file>